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706367"/>
            <a:ext cx="399288" cy="73456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80943"/>
            <a:ext cx="1374648" cy="187147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041647"/>
            <a:ext cx="1380744" cy="110032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648711"/>
            <a:ext cx="435864" cy="9601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621279"/>
            <a:ext cx="326136" cy="60655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59951" y="716280"/>
            <a:ext cx="384048" cy="73456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84591" y="304800"/>
            <a:ext cx="1359407" cy="186842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78495" y="0"/>
            <a:ext cx="1365503" cy="111252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23375" y="1545336"/>
            <a:ext cx="420624" cy="96316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33103" y="1929383"/>
            <a:ext cx="310896" cy="606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4359"/>
            <a:ext cx="2926080" cy="398678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7" y="594359"/>
            <a:ext cx="1514856" cy="272796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7" y="1545335"/>
            <a:ext cx="1514856" cy="359664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737103"/>
            <a:ext cx="2926080" cy="240487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862327"/>
            <a:ext cx="2106168" cy="287426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862327"/>
            <a:ext cx="1088136" cy="196596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548127"/>
            <a:ext cx="1088136" cy="259384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3407663"/>
            <a:ext cx="2106168" cy="132892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3489959"/>
            <a:ext cx="740664" cy="165201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8368" y="3489959"/>
            <a:ext cx="765048" cy="165201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3343655" cy="5141975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737616"/>
            <a:ext cx="420623" cy="963167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1545336"/>
            <a:ext cx="1036319" cy="2292096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2721863"/>
            <a:ext cx="871728" cy="16154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825" y="228345"/>
            <a:ext cx="8508349" cy="809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7740" y="1116414"/>
            <a:ext cx="4149725" cy="1170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image" Target="../media/image55.png"/><Relationship Id="rId33" Type="http://schemas.openxmlformats.org/officeDocument/2006/relationships/image" Target="../media/image5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41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image" Target="../media/image99.png"/><Relationship Id="rId28" Type="http://schemas.openxmlformats.org/officeDocument/2006/relationships/image" Target="../media/image100.png"/><Relationship Id="rId29" Type="http://schemas.openxmlformats.org/officeDocument/2006/relationships/image" Target="../media/image101.png"/><Relationship Id="rId30" Type="http://schemas.openxmlformats.org/officeDocument/2006/relationships/image" Target="../media/image102.png"/><Relationship Id="rId31" Type="http://schemas.openxmlformats.org/officeDocument/2006/relationships/image" Target="../media/image57.png"/><Relationship Id="rId32" Type="http://schemas.openxmlformats.org/officeDocument/2006/relationships/image" Target="../media/image103.png"/><Relationship Id="rId33" Type="http://schemas.openxmlformats.org/officeDocument/2006/relationships/image" Target="../media/image10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41.png"/><Relationship Id="rId18" Type="http://schemas.openxmlformats.org/officeDocument/2006/relationships/image" Target="../media/image1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095" y="0"/>
            <a:ext cx="3368040" cy="5142230"/>
            <a:chOff x="6095" y="0"/>
            <a:chExt cx="3368040" cy="51422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" y="573023"/>
              <a:ext cx="2950464" cy="39837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" y="573023"/>
              <a:ext cx="1514856" cy="27279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8" y="1523999"/>
              <a:ext cx="1514856" cy="35996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" y="2715767"/>
              <a:ext cx="2950464" cy="2401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" y="1837943"/>
              <a:ext cx="2130552" cy="28773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31" y="1837944"/>
              <a:ext cx="1091184" cy="196900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31" y="2526791"/>
              <a:ext cx="1091184" cy="25968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5" y="3386327"/>
              <a:ext cx="2130552" cy="1328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5" y="3468623"/>
              <a:ext cx="765048" cy="16550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847" y="3468623"/>
              <a:ext cx="765048" cy="165506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5" y="0"/>
              <a:ext cx="3368040" cy="51419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5" y="716280"/>
              <a:ext cx="445008" cy="96012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95" y="1524000"/>
              <a:ext cx="1060704" cy="22920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5" y="2700527"/>
              <a:ext cx="896112" cy="1612392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3144520">
              <a:lnSpc>
                <a:spcPct val="100000"/>
              </a:lnSpc>
              <a:spcBef>
                <a:spcPts val="700"/>
              </a:spcBef>
            </a:pPr>
            <a:r>
              <a:rPr dirty="0" u="none" sz="3500" spc="-10">
                <a:solidFill>
                  <a:srgbClr val="000000"/>
                </a:solidFill>
              </a:rPr>
              <a:t>PYEXPO25</a:t>
            </a:r>
            <a:endParaRPr sz="3500"/>
          </a:p>
          <a:p>
            <a:pPr marL="2747645">
              <a:lnSpc>
                <a:spcPct val="100000"/>
              </a:lnSpc>
              <a:spcBef>
                <a:spcPts val="175"/>
              </a:spcBef>
            </a:pPr>
            <a:r>
              <a:rPr dirty="0" u="none" sz="1000">
                <a:solidFill>
                  <a:srgbClr val="000000"/>
                </a:solidFill>
                <a:latin typeface="Lucida Sans Unicode"/>
                <a:cs typeface="Lucida Sans Unicode"/>
              </a:rPr>
              <a:t>Genius</a:t>
            </a:r>
            <a:r>
              <a:rPr dirty="0" u="none" sz="1000" spc="3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>
                <a:solidFill>
                  <a:srgbClr val="000000"/>
                </a:solidFill>
                <a:latin typeface="Lucida Sans Unicode"/>
                <a:cs typeface="Lucida Sans Unicode"/>
              </a:rPr>
              <a:t>innovation</a:t>
            </a:r>
            <a:r>
              <a:rPr dirty="0" u="none" sz="1000" spc="4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>
                <a:solidFill>
                  <a:srgbClr val="000000"/>
                </a:solidFill>
                <a:latin typeface="Lucida Sans Unicode"/>
                <a:cs typeface="Lucida Sans Unicode"/>
              </a:rPr>
              <a:t>leaves</a:t>
            </a:r>
            <a:r>
              <a:rPr dirty="0" u="none" sz="1000" spc="4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>
                <a:solidFill>
                  <a:srgbClr val="000000"/>
                </a:solidFill>
                <a:latin typeface="Lucida Sans Unicode"/>
                <a:cs typeface="Lucida Sans Unicode"/>
              </a:rPr>
              <a:t>behind</a:t>
            </a:r>
            <a:r>
              <a:rPr dirty="0" u="none" sz="1000" spc="3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 spc="12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dirty="0" u="none" sz="1000" spc="3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 spc="-10">
                <a:solidFill>
                  <a:srgbClr val="000000"/>
                </a:solidFill>
                <a:latin typeface="Lucida Sans Unicode"/>
                <a:cs typeface="Lucida Sans Unicode"/>
              </a:rPr>
              <a:t>legacy...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93191" y="332231"/>
            <a:ext cx="1701164" cy="4685030"/>
            <a:chOff x="393191" y="332231"/>
            <a:chExt cx="1701164" cy="4685030"/>
          </a:xfrm>
        </p:grpSpPr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5695" y="332231"/>
              <a:ext cx="1478280" cy="7193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3191" y="4538471"/>
              <a:ext cx="478536" cy="478536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418666" y="1755648"/>
            <a:ext cx="1239520" cy="15894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  <a:spcBef>
                <a:spcPts val="120"/>
              </a:spcBef>
            </a:pPr>
            <a:r>
              <a:rPr dirty="0" sz="1700" b="1">
                <a:latin typeface="Arial"/>
                <a:cs typeface="Arial"/>
              </a:rPr>
              <a:t>Team</a:t>
            </a:r>
            <a:r>
              <a:rPr dirty="0" sz="1700" spc="-40" b="1">
                <a:latin typeface="Arial"/>
                <a:cs typeface="Arial"/>
              </a:rPr>
              <a:t> </a:t>
            </a:r>
            <a:r>
              <a:rPr dirty="0" sz="1700" spc="-25" b="1">
                <a:latin typeface="Arial"/>
                <a:cs typeface="Arial"/>
              </a:rPr>
              <a:t>ID </a:t>
            </a:r>
            <a:r>
              <a:rPr dirty="0" sz="1700" b="1">
                <a:latin typeface="Arial"/>
                <a:cs typeface="Arial"/>
              </a:rPr>
              <a:t>Team</a:t>
            </a:r>
            <a:r>
              <a:rPr dirty="0" sz="1700" spc="-40" b="1">
                <a:latin typeface="Arial"/>
                <a:cs typeface="Arial"/>
              </a:rPr>
              <a:t> </a:t>
            </a:r>
            <a:r>
              <a:rPr dirty="0" sz="1700" spc="-20" b="1">
                <a:latin typeface="Arial"/>
                <a:cs typeface="Arial"/>
              </a:rPr>
              <a:t>Name </a:t>
            </a:r>
            <a:r>
              <a:rPr dirty="0" sz="1700" b="1">
                <a:latin typeface="Arial"/>
                <a:cs typeface="Arial"/>
              </a:rPr>
              <a:t>PS</a:t>
            </a:r>
            <a:r>
              <a:rPr dirty="0" sz="1700" spc="-2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Number </a:t>
            </a:r>
            <a:r>
              <a:rPr dirty="0" sz="1700" b="1">
                <a:latin typeface="Arial"/>
                <a:cs typeface="Arial"/>
              </a:rPr>
              <a:t>PS</a:t>
            </a:r>
            <a:r>
              <a:rPr dirty="0" sz="1700" spc="-2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Title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247466" y="1755648"/>
            <a:ext cx="4489450" cy="2756535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5" b="1">
                <a:latin typeface="Arial"/>
                <a:cs typeface="Arial"/>
              </a:rPr>
              <a:t> </a:t>
            </a:r>
            <a:r>
              <a:rPr dirty="0" sz="1700" spc="-20">
                <a:latin typeface="Arial MT"/>
                <a:cs typeface="Arial MT"/>
              </a:rPr>
              <a:t>T080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25" b="1">
                <a:latin typeface="Arial"/>
                <a:cs typeface="Arial"/>
              </a:rPr>
              <a:t> </a:t>
            </a:r>
            <a:r>
              <a:rPr dirty="0" sz="1700">
                <a:latin typeface="Arial MT"/>
                <a:cs typeface="Arial MT"/>
              </a:rPr>
              <a:t>TECH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TRAILBLAZERS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5" b="1">
                <a:latin typeface="Arial"/>
                <a:cs typeface="Arial"/>
              </a:rPr>
              <a:t> </a:t>
            </a:r>
            <a:r>
              <a:rPr dirty="0" sz="1700" spc="-10">
                <a:latin typeface="Arial MT"/>
                <a:cs typeface="Arial MT"/>
              </a:rPr>
              <a:t>PY036</a:t>
            </a:r>
            <a:endParaRPr sz="1700">
              <a:latin typeface="Arial MT"/>
              <a:cs typeface="Arial MT"/>
            </a:endParaRPr>
          </a:p>
          <a:p>
            <a:pPr marL="133350" marR="5080" indent="-120650">
              <a:lnSpc>
                <a:spcPct val="147100"/>
              </a:lnSpc>
              <a:spcBef>
                <a:spcPts val="120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150" b="1">
                <a:latin typeface="Arial"/>
                <a:cs typeface="Arial"/>
              </a:rPr>
              <a:t> </a:t>
            </a:r>
            <a:r>
              <a:rPr dirty="0" sz="1700">
                <a:latin typeface="Arial MT"/>
                <a:cs typeface="Arial MT"/>
              </a:rPr>
              <a:t>SMART</a:t>
            </a:r>
            <a:r>
              <a:rPr dirty="0" sz="1700" spc="15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POLICING</a:t>
            </a:r>
            <a:r>
              <a:rPr dirty="0" sz="1700" spc="16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USING</a:t>
            </a:r>
            <a:r>
              <a:rPr dirty="0" sz="1700" spc="15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15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AND</a:t>
            </a:r>
            <a:r>
              <a:rPr dirty="0" sz="1700" spc="15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FACIAL RECOGNITION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30" b="1">
                <a:latin typeface="Arial"/>
                <a:cs typeface="Arial"/>
              </a:rPr>
              <a:t> </a:t>
            </a:r>
            <a:r>
              <a:rPr dirty="0" sz="1700">
                <a:latin typeface="Arial MT"/>
                <a:cs typeface="Arial MT"/>
              </a:rPr>
              <a:t>COMPUTER</a:t>
            </a:r>
            <a:r>
              <a:rPr dirty="0" sz="1700" spc="-2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VISION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5" b="1">
                <a:latin typeface="Arial"/>
                <a:cs typeface="Arial"/>
              </a:rPr>
              <a:t> </a:t>
            </a:r>
            <a:r>
              <a:rPr dirty="0" sz="1700" spc="-10">
                <a:latin typeface="Arial MT"/>
                <a:cs typeface="Arial MT"/>
              </a:rPr>
              <a:t>SOFTWARE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49724" y="3700271"/>
            <a:ext cx="1699260" cy="1270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1330" marR="273050">
              <a:lnSpc>
                <a:spcPct val="151800"/>
              </a:lnSpc>
              <a:spcBef>
                <a:spcPts val="100"/>
              </a:spcBef>
            </a:pPr>
            <a:r>
              <a:rPr dirty="0" sz="1700" spc="-10" b="1">
                <a:latin typeface="Arial"/>
                <a:cs typeface="Arial"/>
              </a:rPr>
              <a:t>Domain Category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730"/>
              </a:lnSpc>
              <a:spcBef>
                <a:spcPts val="131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270503" y="271272"/>
            <a:ext cx="5873750" cy="4852670"/>
            <a:chOff x="3270503" y="271272"/>
            <a:chExt cx="5873750" cy="4852670"/>
          </a:xfrm>
        </p:grpSpPr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05727" y="573023"/>
              <a:ext cx="2938272" cy="398373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3903" y="573024"/>
              <a:ext cx="1514855" cy="27279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13903" y="1523999"/>
              <a:ext cx="1514855" cy="35996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5727" y="2715767"/>
              <a:ext cx="2938272" cy="240182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25639" y="1837943"/>
              <a:ext cx="2118359" cy="287731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43671" y="1837944"/>
              <a:ext cx="1091183" cy="196900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43671" y="2526791"/>
              <a:ext cx="1091183" cy="259689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25639" y="3386327"/>
              <a:ext cx="2118359" cy="132892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91144" y="3468623"/>
              <a:ext cx="752855" cy="165506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08391" y="3468623"/>
              <a:ext cx="765048" cy="165506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11183" y="716280"/>
              <a:ext cx="432816" cy="96012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95488" y="1524000"/>
              <a:ext cx="1048511" cy="229209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24088" y="2834639"/>
              <a:ext cx="819911" cy="161543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71944" y="271272"/>
              <a:ext cx="1048511" cy="101803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70503" y="1298447"/>
              <a:ext cx="2947416" cy="2950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6767" y="1161287"/>
            <a:ext cx="2950463" cy="29504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76" y="375919"/>
            <a:ext cx="247459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Problem</a:t>
            </a:r>
            <a:r>
              <a:rPr dirty="0" u="sng" spc="-3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Statement: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191" y="4538471"/>
            <a:ext cx="478536" cy="47853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49724" y="4653279"/>
            <a:ext cx="1699260" cy="31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30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8204" y="1004315"/>
            <a:ext cx="5024755" cy="1203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Our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Smart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Policing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System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utilizes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facial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recognition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AI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1400">
              <a:latin typeface="Arial MT"/>
              <a:cs typeface="Arial MT"/>
            </a:endParaRPr>
          </a:p>
          <a:p>
            <a:pPr marL="671195" indent="-285750">
              <a:lnSpc>
                <a:spcPts val="1430"/>
              </a:lnSpc>
              <a:buClr>
                <a:srgbClr val="000000"/>
              </a:buClr>
              <a:buFont typeface="Wingdings"/>
              <a:buChar char=""/>
              <a:tabLst>
                <a:tab pos="671195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Implementing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Real-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Time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Identification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a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suspect</a:t>
            </a:r>
            <a:endParaRPr sz="1200">
              <a:latin typeface="Arial MT"/>
              <a:cs typeface="Arial MT"/>
            </a:endParaRPr>
          </a:p>
          <a:p>
            <a:pPr marL="671195" indent="-285750">
              <a:lnSpc>
                <a:spcPts val="1405"/>
              </a:lnSpc>
              <a:buClr>
                <a:srgbClr val="000000"/>
              </a:buClr>
              <a:buFont typeface="Wingdings"/>
              <a:buChar char=""/>
              <a:tabLst>
                <a:tab pos="671195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Reducing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Human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Errors</a:t>
            </a:r>
            <a:endParaRPr sz="1200">
              <a:latin typeface="Arial MT"/>
              <a:cs typeface="Arial MT"/>
            </a:endParaRPr>
          </a:p>
          <a:p>
            <a:pPr marL="671195" indent="-285750">
              <a:lnSpc>
                <a:spcPts val="1415"/>
              </a:lnSpc>
              <a:buClr>
                <a:srgbClr val="000000"/>
              </a:buClr>
              <a:buFont typeface="Wingdings"/>
              <a:buChar char=""/>
              <a:tabLst>
                <a:tab pos="671195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Lowering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time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consumption</a:t>
            </a:r>
            <a:endParaRPr sz="1200">
              <a:latin typeface="Arial MT"/>
              <a:cs typeface="Arial MT"/>
            </a:endParaRPr>
          </a:p>
          <a:p>
            <a:pPr marL="671195" indent="-285750">
              <a:lnSpc>
                <a:spcPct val="100000"/>
              </a:lnSpc>
              <a:spcBef>
                <a:spcPts val="75"/>
              </a:spcBef>
              <a:buClr>
                <a:srgbClr val="000000"/>
              </a:buClr>
              <a:buFont typeface="Wingdings"/>
              <a:buChar char=""/>
              <a:tabLst>
                <a:tab pos="671195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Improving</a:t>
            </a:r>
            <a:r>
              <a:rPr dirty="0" sz="1200" spc="-4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Crime</a:t>
            </a:r>
            <a:r>
              <a:rPr dirty="0" sz="1200" spc="-4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Prevention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7984" y="2677667"/>
            <a:ext cx="4655820" cy="1142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TARGET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AUDIENCE: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400">
              <a:latin typeface="Arial MT"/>
              <a:cs typeface="Arial MT"/>
            </a:endParaRPr>
          </a:p>
          <a:p>
            <a:pPr marL="637540" marR="5080" indent="-285750">
              <a:lnSpc>
                <a:spcPct val="97500"/>
              </a:lnSpc>
              <a:buFont typeface="Wingdings"/>
              <a:buChar char=""/>
              <a:tabLst>
                <a:tab pos="637540" algn="l"/>
              </a:tabLst>
            </a:pPr>
            <a:r>
              <a:rPr dirty="0" sz="1200">
                <a:latin typeface="Arial MT"/>
                <a:cs typeface="Arial MT"/>
              </a:rPr>
              <a:t>Smart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Policing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System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designed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serve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wide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range</a:t>
            </a:r>
            <a:r>
              <a:rPr dirty="0" sz="1200" spc="-25">
                <a:latin typeface="Arial MT"/>
                <a:cs typeface="Arial MT"/>
              </a:rPr>
              <a:t> of </a:t>
            </a:r>
            <a:r>
              <a:rPr dirty="0" sz="1200">
                <a:latin typeface="Arial MT"/>
                <a:cs typeface="Arial MT"/>
              </a:rPr>
              <a:t>clients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including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national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security,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law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enforcement,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border </a:t>
            </a:r>
            <a:r>
              <a:rPr dirty="0" sz="1200">
                <a:latin typeface="Arial MT"/>
                <a:cs typeface="Arial MT"/>
              </a:rPr>
              <a:t>patrol,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immigration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checks,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etc…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483352" y="1267967"/>
            <a:ext cx="3389629" cy="2164080"/>
            <a:chOff x="5483352" y="1267967"/>
            <a:chExt cx="3389629" cy="216408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3352" y="1267967"/>
              <a:ext cx="3389376" cy="216407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8424" y="1463039"/>
              <a:ext cx="2804160" cy="1578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6279"/>
              <a:ext cx="399288" cy="7345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04800"/>
              <a:ext cx="1374648" cy="18684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80744" cy="111252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45335"/>
              <a:ext cx="435864" cy="9631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929384"/>
              <a:ext cx="326136" cy="6065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59952" y="3706367"/>
              <a:ext cx="384048" cy="73456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4592" y="2980943"/>
              <a:ext cx="1359407" cy="187147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8495" y="4041647"/>
              <a:ext cx="1365503" cy="110032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3376" y="2648712"/>
              <a:ext cx="420624" cy="96011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3104" y="2621279"/>
              <a:ext cx="310896" cy="60655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0933" y="284479"/>
            <a:ext cx="407479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Proposed</a:t>
            </a:r>
            <a:r>
              <a:rPr dirty="0" u="sng" spc="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Solution</a:t>
            </a:r>
            <a:r>
              <a:rPr dirty="0" u="sng" spc="1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and</a:t>
            </a:r>
            <a:r>
              <a:rPr dirty="0" u="sng" spc="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overview: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590424" y="4820411"/>
            <a:ext cx="16992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488" y="4608576"/>
            <a:ext cx="478536" cy="478535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590424" y="4759959"/>
            <a:ext cx="61214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01695" y="1097279"/>
            <a:ext cx="2950463" cy="2950464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741362" y="4297679"/>
            <a:ext cx="13525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Criminal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storage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469" y="3620928"/>
            <a:ext cx="2160378" cy="67842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418143" y="818388"/>
            <a:ext cx="8353425" cy="2453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AI/ML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SOLUTION: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400">
              <a:latin typeface="Arial MT"/>
              <a:cs typeface="Arial MT"/>
            </a:endParaRPr>
          </a:p>
          <a:p>
            <a:pPr marL="354330" indent="-285750">
              <a:lnSpc>
                <a:spcPts val="1430"/>
              </a:lnSpc>
              <a:buClr>
                <a:srgbClr val="000000"/>
              </a:buClr>
              <a:buFont typeface="Wingdings"/>
              <a:buChar char=""/>
              <a:tabLst>
                <a:tab pos="354330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This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system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automates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decision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making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using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facial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recognition.</a:t>
            </a:r>
            <a:endParaRPr sz="1200">
              <a:latin typeface="Arial MT"/>
              <a:cs typeface="Arial MT"/>
            </a:endParaRPr>
          </a:p>
          <a:p>
            <a:pPr marL="354330" indent="-285750">
              <a:lnSpc>
                <a:spcPts val="1405"/>
              </a:lnSpc>
              <a:buClr>
                <a:srgbClr val="000000"/>
              </a:buClr>
              <a:buFont typeface="Wingdings"/>
              <a:buChar char=""/>
              <a:tabLst>
                <a:tab pos="354330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It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enhances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efficiency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agencies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enabling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real-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time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facial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recognition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suspects.</a:t>
            </a:r>
            <a:endParaRPr sz="1200">
              <a:latin typeface="Arial MT"/>
              <a:cs typeface="Arial MT"/>
            </a:endParaRPr>
          </a:p>
          <a:p>
            <a:pPr marL="354330" indent="-285750">
              <a:lnSpc>
                <a:spcPts val="1415"/>
              </a:lnSpc>
              <a:buClr>
                <a:srgbClr val="000000"/>
              </a:buClr>
              <a:buFont typeface="Wingdings"/>
              <a:buChar char=""/>
              <a:tabLst>
                <a:tab pos="354330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By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combining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facial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recognition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Intelligent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Surveillance,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we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can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predict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criminals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by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monitoring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their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presence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in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an</a:t>
            </a:r>
            <a:endParaRPr sz="1200">
              <a:latin typeface="Arial MT"/>
              <a:cs typeface="Arial MT"/>
            </a:endParaRPr>
          </a:p>
          <a:p>
            <a:pPr marL="354330">
              <a:lnSpc>
                <a:spcPct val="100000"/>
              </a:lnSpc>
              <a:spcBef>
                <a:spcPts val="45"/>
              </a:spcBef>
            </a:pP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area.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AI/ML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MODEL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APPROACH: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400">
              <a:latin typeface="Arial MT"/>
              <a:cs typeface="Arial MT"/>
            </a:endParaRPr>
          </a:p>
          <a:p>
            <a:pPr marL="387985" marR="792480" indent="-285750">
              <a:lnSpc>
                <a:spcPts val="1390"/>
              </a:lnSpc>
              <a:buFont typeface="Wingdings"/>
              <a:buChar char=""/>
              <a:tabLst>
                <a:tab pos="387985" algn="l"/>
              </a:tabLst>
            </a:pP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acquire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accurate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matching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facial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recognition,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Smart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Policing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System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FaceNet,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deep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learning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built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TensorFlow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Yolo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developed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Ultralytics.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88115" y="3210615"/>
            <a:ext cx="5123643" cy="13999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532120" y="3477767"/>
            <a:ext cx="3611879" cy="1664335"/>
            <a:chOff x="5532120" y="3477767"/>
            <a:chExt cx="3611879" cy="16643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072" y="3785615"/>
              <a:ext cx="1834896" cy="13563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0632" y="4273295"/>
              <a:ext cx="1542287" cy="8564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0128" y="4273295"/>
              <a:ext cx="2023872" cy="856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3736" y="3477767"/>
              <a:ext cx="1350264" cy="1664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2840" y="4078223"/>
              <a:ext cx="1438655" cy="106375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6912" y="4514087"/>
              <a:ext cx="1112520" cy="6187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4008" y="4514087"/>
              <a:ext cx="1459992" cy="61874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1688" y="3941063"/>
              <a:ext cx="749807" cy="120091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7408" y="4712207"/>
              <a:ext cx="926592" cy="42976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7408" y="4325111"/>
              <a:ext cx="926592" cy="43586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2120" y="3785615"/>
              <a:ext cx="2538983" cy="13563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2928" y="4892039"/>
              <a:ext cx="545592" cy="24993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0128" y="4544567"/>
              <a:ext cx="1295400" cy="5974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1544" y="4636007"/>
              <a:ext cx="914400" cy="505968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0" y="0"/>
            <a:ext cx="4160520" cy="1527175"/>
            <a:chOff x="0" y="0"/>
            <a:chExt cx="4160520" cy="1527175"/>
          </a:xfrm>
        </p:grpSpPr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2183" y="0"/>
              <a:ext cx="2084831" cy="15270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9367" y="0"/>
              <a:ext cx="1752600" cy="9753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2182368" cy="9753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063" y="0"/>
              <a:ext cx="1639824" cy="119786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231" y="0"/>
              <a:ext cx="1267968" cy="69799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0"/>
              <a:ext cx="1539240" cy="69799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063" y="0"/>
              <a:ext cx="856488" cy="135331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0"/>
              <a:ext cx="932688" cy="4754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420623"/>
              <a:ext cx="932688" cy="49377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13432" y="0"/>
              <a:ext cx="1847088" cy="152704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81783" y="0"/>
              <a:ext cx="618744" cy="27127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7136" y="0"/>
              <a:ext cx="1475232" cy="66446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143" y="0"/>
              <a:ext cx="1036319" cy="560832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8017" rIns="0" bIns="0" rtlCol="0" vert="horz">
            <a:spAutoFit/>
          </a:bodyPr>
          <a:lstStyle/>
          <a:p>
            <a:pPr marL="313055">
              <a:lnSpc>
                <a:spcPct val="100000"/>
              </a:lnSpc>
              <a:spcBef>
                <a:spcPts val="100"/>
              </a:spcBef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Data</a:t>
            </a:r>
            <a:r>
              <a:rPr dirty="0" u="sng" spc="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And</a:t>
            </a:r>
            <a:r>
              <a:rPr dirty="0" u="sng" spc="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Model</a:t>
            </a:r>
            <a:r>
              <a:rPr dirty="0" u="sng" spc="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-5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:</a:t>
            </a:r>
          </a:p>
        </p:txBody>
      </p:sp>
      <p:pic>
        <p:nvPicPr>
          <p:cNvPr id="33" name="object 33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0" y="4651247"/>
            <a:ext cx="460248" cy="478536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2822448" y="1161287"/>
            <a:ext cx="5995670" cy="2950845"/>
            <a:chOff x="2822448" y="1161287"/>
            <a:chExt cx="5995670" cy="2950845"/>
          </a:xfrm>
        </p:grpSpPr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22448" y="1161287"/>
              <a:ext cx="2950464" cy="295046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56632" y="1752599"/>
              <a:ext cx="3761232" cy="1042416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211103" y="1086611"/>
            <a:ext cx="8096884" cy="869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DATA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SOURCES:</a:t>
            </a:r>
            <a:endParaRPr sz="1400">
              <a:latin typeface="Arial MT"/>
              <a:cs typeface="Arial MT"/>
            </a:endParaRPr>
          </a:p>
          <a:p>
            <a:pPr marL="386080" indent="-170815">
              <a:lnSpc>
                <a:spcPct val="100000"/>
              </a:lnSpc>
              <a:spcBef>
                <a:spcPts val="1065"/>
              </a:spcBef>
              <a:buFont typeface="Wingdings"/>
              <a:buChar char=""/>
              <a:tabLst>
                <a:tab pos="386080" algn="l"/>
              </a:tabLst>
            </a:pPr>
            <a:r>
              <a:rPr dirty="0" sz="1200">
                <a:latin typeface="Arial MT"/>
                <a:cs typeface="Arial MT"/>
              </a:rPr>
              <a:t>Smart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Policing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System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government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law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enforcement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databases,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such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criminal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records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watchlists.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MODEL: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67681" y="1980318"/>
            <a:ext cx="3552545" cy="540133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211103" y="2505794"/>
            <a:ext cx="8592820" cy="262699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445"/>
              </a:spcBef>
            </a:pP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Preprocessing:</a:t>
            </a:r>
            <a:endParaRPr sz="1400">
              <a:latin typeface="Arial MT"/>
              <a:cs typeface="Arial MT"/>
            </a:endParaRPr>
          </a:p>
          <a:p>
            <a:pPr marL="394970" marR="5080" indent="-171450">
              <a:lnSpc>
                <a:spcPts val="1390"/>
              </a:lnSpc>
              <a:spcBef>
                <a:spcPts val="384"/>
              </a:spcBef>
              <a:buFont typeface="Wingdings"/>
              <a:buChar char=""/>
              <a:tabLst>
                <a:tab pos="394970" algn="l"/>
              </a:tabLst>
            </a:pPr>
            <a:r>
              <a:rPr dirty="0" sz="1200">
                <a:latin typeface="Arial MT"/>
                <a:cs typeface="Arial MT"/>
              </a:rPr>
              <a:t>FaceNet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projects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facial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images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128-</a:t>
            </a:r>
            <a:r>
              <a:rPr dirty="0" sz="1200">
                <a:latin typeface="Arial MT"/>
                <a:cs typeface="Arial MT"/>
              </a:rPr>
              <a:t>dimensional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embedding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space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Convolutional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Neural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Network</a:t>
            </a:r>
            <a:r>
              <a:rPr dirty="0" sz="1200" spc="50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(CNN),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allowing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extract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align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faces.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Yolo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v8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image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resizing,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normalization,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augmentation,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conversion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tensor.</a:t>
            </a:r>
            <a:endParaRPr sz="120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  <a:spcBef>
                <a:spcPts val="265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Training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Methods:</a:t>
            </a:r>
            <a:endParaRPr sz="1400">
              <a:latin typeface="Arial MT"/>
              <a:cs typeface="Arial MT"/>
            </a:endParaRPr>
          </a:p>
          <a:p>
            <a:pPr marL="554355" indent="-285750">
              <a:lnSpc>
                <a:spcPts val="1415"/>
              </a:lnSpc>
              <a:spcBef>
                <a:spcPts val="465"/>
              </a:spcBef>
              <a:buFont typeface="Wingdings"/>
              <a:buChar char=""/>
              <a:tabLst>
                <a:tab pos="554355" algn="l"/>
              </a:tabLst>
            </a:pPr>
            <a:r>
              <a:rPr dirty="0" sz="1200">
                <a:latin typeface="Arial MT"/>
                <a:cs typeface="Arial MT"/>
              </a:rPr>
              <a:t>Uses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Triplet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Loss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learn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embeddings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decreasing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intra-</a:t>
            </a:r>
            <a:r>
              <a:rPr dirty="0" sz="1200">
                <a:latin typeface="Arial MT"/>
                <a:cs typeface="Arial MT"/>
              </a:rPr>
              <a:t>class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distance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increasing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inter-</a:t>
            </a:r>
            <a:r>
              <a:rPr dirty="0" sz="1200">
                <a:latin typeface="Arial MT"/>
                <a:cs typeface="Arial MT"/>
              </a:rPr>
              <a:t>class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distance.</a:t>
            </a:r>
            <a:endParaRPr sz="1200">
              <a:latin typeface="Arial MT"/>
              <a:cs typeface="Arial MT"/>
            </a:endParaRPr>
          </a:p>
          <a:p>
            <a:pPr marL="554355" indent="-285750">
              <a:lnSpc>
                <a:spcPts val="1415"/>
              </a:lnSpc>
              <a:buFont typeface="Wingdings"/>
              <a:buChar char=""/>
              <a:tabLst>
                <a:tab pos="554355" algn="l"/>
              </a:tabLst>
            </a:pPr>
            <a:r>
              <a:rPr dirty="0" sz="1200">
                <a:latin typeface="Arial MT"/>
                <a:cs typeface="Arial MT"/>
              </a:rPr>
              <a:t>Yolo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v8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supports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main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training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methods: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supervised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learning,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transfer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learning,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fine-tuning.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Tools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&amp;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Frameworks:</a:t>
            </a:r>
            <a:endParaRPr sz="1400">
              <a:latin typeface="Arial MT"/>
              <a:cs typeface="Arial MT"/>
            </a:endParaRPr>
          </a:p>
          <a:p>
            <a:pPr marL="448945" indent="-170815">
              <a:lnSpc>
                <a:spcPct val="100000"/>
              </a:lnSpc>
              <a:spcBef>
                <a:spcPts val="655"/>
              </a:spcBef>
              <a:buFont typeface="Wingdings"/>
              <a:buChar char=""/>
              <a:tabLst>
                <a:tab pos="448945" algn="l"/>
              </a:tabLst>
            </a:pPr>
            <a:r>
              <a:rPr dirty="0" sz="1200">
                <a:latin typeface="Arial MT"/>
                <a:cs typeface="Arial MT"/>
              </a:rPr>
              <a:t>TensorFlow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deep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learning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development.</a:t>
            </a:r>
            <a:endParaRPr sz="1200">
              <a:latin typeface="Arial MT"/>
              <a:cs typeface="Arial MT"/>
            </a:endParaRPr>
          </a:p>
          <a:p>
            <a:pPr marL="459740" indent="-170815">
              <a:lnSpc>
                <a:spcPct val="100000"/>
              </a:lnSpc>
              <a:spcBef>
                <a:spcPts val="385"/>
              </a:spcBef>
              <a:buFont typeface="Wingdings"/>
              <a:buChar char=""/>
              <a:tabLst>
                <a:tab pos="459740" algn="l"/>
              </a:tabLst>
            </a:pPr>
            <a:r>
              <a:rPr dirty="0" sz="1200">
                <a:latin typeface="Arial MT"/>
                <a:cs typeface="Arial MT"/>
              </a:rPr>
              <a:t>Yolo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v8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200">
              <a:latin typeface="Arial MT"/>
              <a:cs typeface="Arial MT"/>
            </a:endParaRPr>
          </a:p>
          <a:p>
            <a:pPr marL="276860">
              <a:lnSpc>
                <a:spcPts val="730"/>
              </a:lnSpc>
              <a:spcBef>
                <a:spcPts val="5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27686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775704" y="0"/>
            <a:ext cx="2368550" cy="5142230"/>
            <a:chOff x="6775704" y="0"/>
            <a:chExt cx="2368550" cy="51422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7664" y="536448"/>
              <a:ext cx="1926335" cy="26060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6512" y="1490472"/>
              <a:ext cx="1216152" cy="21915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6512" y="2255519"/>
              <a:ext cx="1216152" cy="288645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5704" y="3212591"/>
              <a:ext cx="2368296" cy="19293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9144" y="2770631"/>
              <a:ext cx="1514855" cy="20452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0936" y="2508503"/>
              <a:ext cx="877824" cy="157886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0936" y="3060191"/>
              <a:ext cx="877824" cy="208178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4072" y="3749039"/>
              <a:ext cx="1709927" cy="1066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1352" y="3816095"/>
              <a:ext cx="612648" cy="1325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80248" y="3816095"/>
              <a:ext cx="615696" cy="13258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7664" y="0"/>
              <a:ext cx="1926335" cy="208788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87384" y="1606296"/>
              <a:ext cx="356616" cy="7711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93608" y="2255519"/>
              <a:ext cx="850392" cy="184099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4672" y="3197351"/>
              <a:ext cx="719327" cy="1298447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463879" y="1010920"/>
            <a:ext cx="5194300" cy="61087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323215" indent="-310515">
              <a:lnSpc>
                <a:spcPct val="100000"/>
              </a:lnSpc>
              <a:spcBef>
                <a:spcPts val="840"/>
              </a:spcBef>
              <a:buChar char="●"/>
              <a:tabLst>
                <a:tab pos="323215" algn="l"/>
              </a:tabLst>
            </a:pPr>
            <a:r>
              <a:rPr dirty="0" sz="1300">
                <a:latin typeface="Arial MT"/>
                <a:cs typeface="Arial MT"/>
              </a:rPr>
              <a:t>Show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performance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metrics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(e.g.,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accuracy,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F1-</a:t>
            </a:r>
            <a:r>
              <a:rPr dirty="0" sz="1300">
                <a:latin typeface="Arial MT"/>
                <a:cs typeface="Arial MT"/>
              </a:rPr>
              <a:t>score,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ROC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curve).</a:t>
            </a:r>
            <a:endParaRPr sz="1300">
              <a:latin typeface="Arial MT"/>
              <a:cs typeface="Arial MT"/>
            </a:endParaRPr>
          </a:p>
          <a:p>
            <a:pPr marL="323215" indent="-310515">
              <a:lnSpc>
                <a:spcPct val="100000"/>
              </a:lnSpc>
              <a:spcBef>
                <a:spcPts val="745"/>
              </a:spcBef>
              <a:buChar char="●"/>
              <a:tabLst>
                <a:tab pos="323215" algn="l"/>
              </a:tabLst>
            </a:pPr>
            <a:r>
              <a:rPr dirty="0" sz="1300">
                <a:latin typeface="Arial MT"/>
                <a:cs typeface="Arial MT"/>
              </a:rPr>
              <a:t>Visualizations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(e.g.,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confusion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matrix,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graphs)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to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back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your</a:t>
            </a:r>
            <a:r>
              <a:rPr dirty="0" sz="1300" spc="-3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claims.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17825" y="525271"/>
            <a:ext cx="25654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Result</a:t>
            </a:r>
            <a:r>
              <a:rPr dirty="0" u="sng" spc="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32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&amp;</a:t>
            </a:r>
            <a:r>
              <a:rPr dirty="0" u="sng" spc="1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Evaluation:</a:t>
            </a:r>
          </a:p>
        </p:txBody>
      </p:sp>
      <p:pic>
        <p:nvPicPr>
          <p:cNvPr id="20" name="object 2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3191" y="4538471"/>
            <a:ext cx="478536" cy="47853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949724" y="4653279"/>
            <a:ext cx="1699260" cy="31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30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91967" y="1200911"/>
            <a:ext cx="2950463" cy="2947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6183" y="583022"/>
            <a:ext cx="1915167" cy="19112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315" y="68071"/>
            <a:ext cx="264731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Impact</a:t>
            </a:r>
            <a:r>
              <a:rPr dirty="0" u="heavy" spc="-3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and</a:t>
            </a:r>
            <a:r>
              <a:rPr dirty="0" u="heavy" spc="-2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Benefits: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93920"/>
            <a:ext cx="429768" cy="44805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47963" y="4836159"/>
            <a:ext cx="1699260" cy="32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65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605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6767" y="1243583"/>
            <a:ext cx="2950463" cy="295046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94543" y="385910"/>
            <a:ext cx="2404745" cy="60261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SOCIAL:</a:t>
            </a:r>
            <a:endParaRPr sz="1400">
              <a:latin typeface="Arial MT"/>
              <a:cs typeface="Arial MT"/>
            </a:endParaRPr>
          </a:p>
          <a:p>
            <a:pPr marL="377825" indent="-170815">
              <a:lnSpc>
                <a:spcPct val="100000"/>
              </a:lnSpc>
              <a:spcBef>
                <a:spcPts val="655"/>
              </a:spcBef>
              <a:buClr>
                <a:srgbClr val="000000"/>
              </a:buClr>
              <a:buFont typeface="Wingdings"/>
              <a:buChar char=""/>
              <a:tabLst>
                <a:tab pos="37782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Improved</a:t>
            </a:r>
            <a:r>
              <a:rPr dirty="0" sz="1200" spc="-3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Safety</a:t>
            </a:r>
            <a:r>
              <a:rPr dirty="0" sz="1200" spc="-2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Security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5683" y="3916171"/>
            <a:ext cx="2908935" cy="56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ts val="1415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Employee</a:t>
            </a:r>
            <a:r>
              <a:rPr dirty="0" sz="1200" spc="-5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Attendance</a:t>
            </a:r>
            <a:r>
              <a:rPr dirty="0" sz="1200" spc="-5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ts val="1405"/>
              </a:lnSpc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Law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Enforcement</a:t>
            </a:r>
            <a:r>
              <a:rPr dirty="0" sz="1200" spc="-2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Crime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Prevention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ts val="1430"/>
              </a:lnSpc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Social</a:t>
            </a:r>
            <a:r>
              <a:rPr dirty="0" sz="1200" spc="-2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Media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Profile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Verification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68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dirty="0" spc="-10"/>
              <a:t>ENVIRONMENTAL:</a:t>
            </a:r>
          </a:p>
          <a:p>
            <a:pPr marL="403225" indent="-170815">
              <a:lnSpc>
                <a:spcPts val="1415"/>
              </a:lnSpc>
              <a:spcBef>
                <a:spcPts val="705"/>
              </a:spcBef>
              <a:buClr>
                <a:srgbClr val="000000"/>
              </a:buClr>
              <a:buFont typeface="Wingdings"/>
              <a:buChar char=""/>
              <a:tabLst>
                <a:tab pos="403225" algn="l"/>
              </a:tabLst>
            </a:pPr>
            <a:r>
              <a:rPr dirty="0" u="none" sz="1200">
                <a:solidFill>
                  <a:srgbClr val="303030"/>
                </a:solidFill>
              </a:rPr>
              <a:t>Minimal</a:t>
            </a:r>
            <a:r>
              <a:rPr dirty="0" u="none" sz="1200" spc="-30">
                <a:solidFill>
                  <a:srgbClr val="303030"/>
                </a:solidFill>
              </a:rPr>
              <a:t> </a:t>
            </a:r>
            <a:r>
              <a:rPr dirty="0" u="none" sz="1200">
                <a:solidFill>
                  <a:srgbClr val="303030"/>
                </a:solidFill>
              </a:rPr>
              <a:t>Human</a:t>
            </a:r>
            <a:r>
              <a:rPr dirty="0" u="none" sz="1200" spc="-35">
                <a:solidFill>
                  <a:srgbClr val="303030"/>
                </a:solidFill>
              </a:rPr>
              <a:t> </a:t>
            </a:r>
            <a:r>
              <a:rPr dirty="0" u="none" sz="1200" spc="-10">
                <a:solidFill>
                  <a:srgbClr val="303030"/>
                </a:solidFill>
              </a:rPr>
              <a:t>Touchpoints</a:t>
            </a:r>
            <a:endParaRPr sz="1200"/>
          </a:p>
          <a:p>
            <a:pPr marL="403225" indent="-170815">
              <a:lnSpc>
                <a:spcPts val="1415"/>
              </a:lnSpc>
              <a:buClr>
                <a:srgbClr val="000000"/>
              </a:buClr>
              <a:buFont typeface="Wingdings"/>
              <a:buChar char=""/>
              <a:tabLst>
                <a:tab pos="403225" algn="l"/>
              </a:tabLst>
            </a:pPr>
            <a:r>
              <a:rPr dirty="0" u="none" sz="1200">
                <a:solidFill>
                  <a:srgbClr val="303030"/>
                </a:solidFill>
              </a:rPr>
              <a:t>Easy</a:t>
            </a:r>
            <a:r>
              <a:rPr dirty="0" u="none" sz="1200" spc="-10">
                <a:solidFill>
                  <a:srgbClr val="303030"/>
                </a:solidFill>
              </a:rPr>
              <a:t> Integration</a:t>
            </a:r>
            <a:endParaRPr sz="1200"/>
          </a:p>
          <a:p>
            <a:pPr marL="405130" marR="5080" indent="-171450">
              <a:lnSpc>
                <a:spcPts val="1420"/>
              </a:lnSpc>
              <a:spcBef>
                <a:spcPts val="185"/>
              </a:spcBef>
              <a:buFont typeface="Wingdings"/>
              <a:buChar char=""/>
              <a:tabLst>
                <a:tab pos="405130" algn="l"/>
              </a:tabLst>
            </a:pPr>
            <a:r>
              <a:rPr dirty="0" u="none" sz="1200"/>
              <a:t>There</a:t>
            </a:r>
            <a:r>
              <a:rPr dirty="0" u="none" sz="1200" spc="-20"/>
              <a:t> </a:t>
            </a:r>
            <a:r>
              <a:rPr dirty="0" u="none" sz="1200"/>
              <a:t>could</a:t>
            </a:r>
            <a:r>
              <a:rPr dirty="0" u="none" sz="1200" spc="-15"/>
              <a:t> </a:t>
            </a:r>
            <a:r>
              <a:rPr dirty="0" u="none" sz="1200"/>
              <a:t>be</a:t>
            </a:r>
            <a:r>
              <a:rPr dirty="0" u="none" sz="1200" spc="-15"/>
              <a:t> </a:t>
            </a:r>
            <a:r>
              <a:rPr dirty="0" u="none" sz="1200"/>
              <a:t>a</a:t>
            </a:r>
            <a:r>
              <a:rPr dirty="0" u="none" sz="1200" spc="-15"/>
              <a:t> </a:t>
            </a:r>
            <a:r>
              <a:rPr dirty="0" u="none" sz="1200"/>
              <a:t>fewer</a:t>
            </a:r>
            <a:r>
              <a:rPr dirty="0" u="none" sz="1200" spc="-10"/>
              <a:t> </a:t>
            </a:r>
            <a:r>
              <a:rPr dirty="0" u="none" sz="1200"/>
              <a:t>police</a:t>
            </a:r>
            <a:r>
              <a:rPr dirty="0" u="none" sz="1200" spc="-15"/>
              <a:t> </a:t>
            </a:r>
            <a:r>
              <a:rPr dirty="0" u="none" sz="1200"/>
              <a:t>patrols</a:t>
            </a:r>
            <a:r>
              <a:rPr dirty="0" u="none" sz="1200" spc="-15"/>
              <a:t> </a:t>
            </a:r>
            <a:r>
              <a:rPr dirty="0" u="none" sz="1200"/>
              <a:t>in</a:t>
            </a:r>
            <a:r>
              <a:rPr dirty="0" u="none" sz="1200" spc="-15"/>
              <a:t> </a:t>
            </a:r>
            <a:r>
              <a:rPr dirty="0" u="none" sz="1200" spc="-10"/>
              <a:t>high-</a:t>
            </a:r>
            <a:r>
              <a:rPr dirty="0" u="none" sz="1200"/>
              <a:t>risk</a:t>
            </a:r>
            <a:r>
              <a:rPr dirty="0" u="none" sz="1200" spc="-10"/>
              <a:t> areas, </a:t>
            </a:r>
            <a:r>
              <a:rPr dirty="0" u="none" sz="1200"/>
              <a:t>which</a:t>
            </a:r>
            <a:r>
              <a:rPr dirty="0" u="none" sz="1200" spc="-30"/>
              <a:t> </a:t>
            </a:r>
            <a:r>
              <a:rPr dirty="0" u="none" sz="1200"/>
              <a:t>would</a:t>
            </a:r>
            <a:r>
              <a:rPr dirty="0" u="none" sz="1200" spc="-25"/>
              <a:t> </a:t>
            </a:r>
            <a:r>
              <a:rPr dirty="0" u="none" sz="1200"/>
              <a:t>reduce</a:t>
            </a:r>
            <a:r>
              <a:rPr dirty="0" u="none" sz="1200" spc="-25"/>
              <a:t> </a:t>
            </a:r>
            <a:r>
              <a:rPr dirty="0" u="none" sz="1200"/>
              <a:t>humans</a:t>
            </a:r>
            <a:r>
              <a:rPr dirty="0" u="none" sz="1200" spc="-20"/>
              <a:t> </a:t>
            </a:r>
            <a:r>
              <a:rPr dirty="0" u="none" sz="1200"/>
              <a:t>deployed</a:t>
            </a:r>
            <a:r>
              <a:rPr dirty="0" u="none" sz="1200" spc="-25"/>
              <a:t> </a:t>
            </a:r>
            <a:r>
              <a:rPr dirty="0" u="none" sz="1200"/>
              <a:t>in</a:t>
            </a:r>
            <a:r>
              <a:rPr dirty="0" u="none" sz="1200" spc="-25"/>
              <a:t> </a:t>
            </a:r>
            <a:r>
              <a:rPr dirty="0" u="none" sz="1200"/>
              <a:t>those</a:t>
            </a:r>
            <a:r>
              <a:rPr dirty="0" u="none" sz="1200" spc="-30"/>
              <a:t> </a:t>
            </a:r>
            <a:r>
              <a:rPr dirty="0" u="none" sz="1200" spc="-10"/>
              <a:t>areas.</a:t>
            </a:r>
            <a:endParaRPr sz="1200"/>
          </a:p>
        </p:txBody>
      </p:sp>
      <p:sp>
        <p:nvSpPr>
          <p:cNvPr id="10" name="object 10" descr=""/>
          <p:cNvSpPr txBox="1"/>
          <p:nvPr/>
        </p:nvSpPr>
        <p:spPr>
          <a:xfrm>
            <a:off x="7804337" y="2057907"/>
            <a:ext cx="10407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Border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security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&amp;</a:t>
            </a:r>
            <a:r>
              <a:rPr dirty="0" sz="1000" spc="-10">
                <a:latin typeface="Times New Roman"/>
                <a:cs typeface="Times New Roman"/>
              </a:rPr>
              <a:t> Immigration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control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88012" y="2018283"/>
            <a:ext cx="10210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latin typeface="Times New Roman"/>
                <a:cs typeface="Times New Roman"/>
              </a:rPr>
              <a:t>Law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enforcement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75">
                <a:latin typeface="Times New Roman"/>
                <a:cs typeface="Times New Roman"/>
              </a:rPr>
              <a:t>&amp;</a:t>
            </a:r>
            <a:r>
              <a:rPr dirty="0" sz="1000">
                <a:latin typeface="Times New Roman"/>
                <a:cs typeface="Times New Roman"/>
              </a:rPr>
              <a:t> Crime </a:t>
            </a:r>
            <a:r>
              <a:rPr dirty="0" sz="1000" spc="-10">
                <a:latin typeface="Times New Roman"/>
                <a:cs typeface="Times New Roman"/>
              </a:rPr>
              <a:t>prevention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140109" y="6171"/>
            <a:ext cx="3915410" cy="12147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50" spc="-70" i="1">
                <a:latin typeface="Trebuchet MS"/>
                <a:cs typeface="Trebuchet MS"/>
              </a:rPr>
              <a:t>"</a:t>
            </a:r>
            <a:r>
              <a:rPr dirty="0" sz="1200" spc="-70" i="1">
                <a:latin typeface="Times New Roman"/>
                <a:cs typeface="Times New Roman"/>
              </a:rPr>
              <a:t>2024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Smart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Policing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Using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Facial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Recognition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-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Implementation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Areas"</a:t>
            </a:r>
            <a:endParaRPr sz="1200">
              <a:latin typeface="Times New Roman"/>
              <a:cs typeface="Times New Roman"/>
            </a:endParaRPr>
          </a:p>
          <a:p>
            <a:pPr marL="2154555" marR="314325">
              <a:lnSpc>
                <a:spcPct val="100000"/>
              </a:lnSpc>
              <a:spcBef>
                <a:spcPts val="1005"/>
              </a:spcBef>
            </a:pPr>
            <a:r>
              <a:rPr dirty="0" sz="1000" spc="-20">
                <a:latin typeface="Times New Roman"/>
                <a:cs typeface="Times New Roman"/>
              </a:rPr>
              <a:t>Private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security{malls,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banks, stadium}</a:t>
            </a:r>
            <a:endParaRPr sz="1000">
              <a:latin typeface="Times New Roman"/>
              <a:cs typeface="Times New Roman"/>
            </a:endParaRPr>
          </a:p>
          <a:p>
            <a:pPr marL="372110" marR="2402840">
              <a:lnSpc>
                <a:spcPct val="100000"/>
              </a:lnSpc>
              <a:spcBef>
                <a:spcPts val="75"/>
              </a:spcBef>
            </a:pPr>
            <a:r>
              <a:rPr dirty="0" sz="1000" spc="-20">
                <a:latin typeface="Times New Roman"/>
                <a:cs typeface="Times New Roman"/>
              </a:rPr>
              <a:t>Traffic</a:t>
            </a:r>
            <a:r>
              <a:rPr dirty="0" sz="1000" spc="-10">
                <a:latin typeface="Times New Roman"/>
                <a:cs typeface="Times New Roman"/>
              </a:rPr>
              <a:t> management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80">
                <a:latin typeface="Times New Roman"/>
                <a:cs typeface="Times New Roman"/>
              </a:rPr>
              <a:t>&amp;</a:t>
            </a:r>
            <a:r>
              <a:rPr dirty="0" sz="1000" spc="-10">
                <a:latin typeface="Times New Roman"/>
                <a:cs typeface="Times New Roman"/>
              </a:rPr>
              <a:t> Public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transportation</a:t>
            </a:r>
            <a:endParaRPr sz="1000">
              <a:latin typeface="Times New Roman"/>
              <a:cs typeface="Times New Roman"/>
            </a:endParaRPr>
          </a:p>
          <a:p>
            <a:pPr marL="2969260">
              <a:lnSpc>
                <a:spcPts val="770"/>
              </a:lnSpc>
            </a:pPr>
            <a:r>
              <a:rPr dirty="0" sz="1000" spc="-10">
                <a:latin typeface="Times New Roman"/>
                <a:cs typeface="Times New Roman"/>
              </a:rPr>
              <a:t>Public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surveillance</a:t>
            </a:r>
            <a:endParaRPr sz="1000">
              <a:latin typeface="Times New Roman"/>
              <a:cs typeface="Times New Roman"/>
            </a:endParaRPr>
          </a:p>
          <a:p>
            <a:pPr marL="2969260">
              <a:lnSpc>
                <a:spcPct val="100000"/>
              </a:lnSpc>
            </a:pPr>
            <a:r>
              <a:rPr dirty="0" sz="1000" spc="-114">
                <a:latin typeface="Times New Roman"/>
                <a:cs typeface="Times New Roman"/>
              </a:rPr>
              <a:t>&amp;</a:t>
            </a:r>
            <a:r>
              <a:rPr dirty="0" sz="1000">
                <a:latin typeface="Times New Roman"/>
                <a:cs typeface="Times New Roman"/>
              </a:rPr>
              <a:t> Smart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cities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921" y="2316557"/>
            <a:ext cx="6642734" cy="152146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u="heavy" sz="21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Ethical</a:t>
            </a:r>
            <a:r>
              <a:rPr dirty="0" u="heavy" sz="2100" spc="-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1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Considerations</a:t>
            </a:r>
            <a:r>
              <a:rPr dirty="0" u="heavy" sz="2100" spc="-6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1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&amp;</a:t>
            </a:r>
            <a:r>
              <a:rPr dirty="0" u="heavy" sz="2100" spc="-6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100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Real-</a:t>
            </a:r>
            <a:r>
              <a:rPr dirty="0" u="heavy" sz="21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world</a:t>
            </a:r>
            <a:r>
              <a:rPr dirty="0" u="heavy" sz="2100" spc="-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100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Applications:</a:t>
            </a:r>
            <a:endParaRPr sz="2100">
              <a:latin typeface="Arial"/>
              <a:cs typeface="Arial"/>
            </a:endParaRPr>
          </a:p>
          <a:p>
            <a:pPr marL="158115">
              <a:lnSpc>
                <a:spcPct val="100000"/>
              </a:lnSpc>
              <a:spcBef>
                <a:spcPts val="585"/>
              </a:spcBef>
            </a:pPr>
            <a:r>
              <a:rPr dirty="0" u="sng" sz="13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LIMITATIONS:</a:t>
            </a:r>
            <a:endParaRPr sz="1300">
              <a:latin typeface="Arial MT"/>
              <a:cs typeface="Arial MT"/>
            </a:endParaRPr>
          </a:p>
          <a:p>
            <a:pPr marL="615950" indent="-170815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615950" algn="l"/>
              </a:tabLst>
            </a:pPr>
            <a:r>
              <a:rPr dirty="0" sz="1200">
                <a:latin typeface="Arial MT"/>
                <a:cs typeface="Arial MT"/>
              </a:rPr>
              <a:t>Accuracy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limited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low-</a:t>
            </a:r>
            <a:r>
              <a:rPr dirty="0" sz="1200">
                <a:latin typeface="Arial MT"/>
                <a:cs typeface="Arial MT"/>
              </a:rPr>
              <a:t>light 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occluded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faces,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Misidentification,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minority</a:t>
            </a:r>
            <a:r>
              <a:rPr dirty="0" sz="1200" spc="-10">
                <a:latin typeface="Arial MT"/>
                <a:cs typeface="Arial MT"/>
              </a:rPr>
              <a:t> groups.</a:t>
            </a:r>
            <a:endParaRPr sz="1200">
              <a:latin typeface="Arial MT"/>
              <a:cs typeface="Arial MT"/>
            </a:endParaRPr>
          </a:p>
          <a:p>
            <a:pPr marL="167640">
              <a:lnSpc>
                <a:spcPct val="100000"/>
              </a:lnSpc>
              <a:spcBef>
                <a:spcPts val="300"/>
              </a:spcBef>
            </a:pP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REAL-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WORLD</a:t>
            </a:r>
            <a:r>
              <a:rPr dirty="0" u="sng" sz="1400" spc="-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APPLICATION:</a:t>
            </a:r>
            <a:endParaRPr sz="1400">
              <a:latin typeface="Arial MT"/>
              <a:cs typeface="Arial MT"/>
            </a:endParaRPr>
          </a:p>
          <a:p>
            <a:pPr marL="390525">
              <a:lnSpc>
                <a:spcPct val="100000"/>
              </a:lnSpc>
              <a:spcBef>
                <a:spcPts val="540"/>
              </a:spcBef>
            </a:pPr>
            <a:r>
              <a:rPr dirty="0" sz="1200" spc="-10">
                <a:latin typeface="Arial MT"/>
                <a:cs typeface="Arial MT"/>
              </a:rPr>
              <a:t>Real-</a:t>
            </a:r>
            <a:r>
              <a:rPr dirty="0" sz="1200">
                <a:latin typeface="Arial MT"/>
                <a:cs typeface="Arial MT"/>
              </a:rPr>
              <a:t>world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applications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boundless,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few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listed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below: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186937" y="3943603"/>
            <a:ext cx="2138680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ts val="1415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Hospital</a:t>
            </a:r>
            <a:r>
              <a:rPr dirty="0" sz="1200" spc="-3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ts val="1390"/>
              </a:lnSpc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Smart</a:t>
            </a:r>
            <a:r>
              <a:rPr dirty="0" sz="1200" spc="-2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Retailing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ts val="1415"/>
              </a:lnSpc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Fintech</a:t>
            </a:r>
            <a:r>
              <a:rPr dirty="0" sz="1200" spc="-4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Operations(financial)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8122" rIns="0" bIns="0" rtlCol="0" vert="horz">
            <a:spAutoFit/>
          </a:bodyPr>
          <a:lstStyle/>
          <a:p>
            <a:pPr marL="550545">
              <a:lnSpc>
                <a:spcPct val="100000"/>
              </a:lnSpc>
              <a:spcBef>
                <a:spcPts val="100"/>
              </a:spcBef>
            </a:pPr>
            <a:r>
              <a:rPr dirty="0"/>
              <a:t>Team</a:t>
            </a:r>
            <a:r>
              <a:rPr dirty="0" spc="165"/>
              <a:t> </a:t>
            </a:r>
            <a:r>
              <a:rPr dirty="0" spc="55"/>
              <a:t>Member</a:t>
            </a:r>
            <a:r>
              <a:rPr dirty="0" spc="180"/>
              <a:t> </a:t>
            </a:r>
            <a:r>
              <a:rPr dirty="0" spc="-10"/>
              <a:t>Details: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79099" y="1280159"/>
            <a:ext cx="6013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latin typeface="Arial MT"/>
                <a:cs typeface="Arial MT"/>
              </a:rPr>
              <a:t>Name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991799" y="1533311"/>
            <a:ext cx="6858000" cy="12700"/>
          </a:xfrm>
          <a:custGeom>
            <a:avLst/>
            <a:gdLst/>
            <a:ahLst/>
            <a:cxnLst/>
            <a:rect l="l" t="t" r="r" b="b"/>
            <a:pathLst>
              <a:path w="6858000" h="12700">
                <a:moveTo>
                  <a:pt x="6857999" y="0"/>
                </a:moveTo>
                <a:lnTo>
                  <a:pt x="0" y="0"/>
                </a:lnTo>
                <a:lnTo>
                  <a:pt x="0" y="12700"/>
                </a:lnTo>
                <a:lnTo>
                  <a:pt x="6857999" y="12700"/>
                </a:lnTo>
                <a:lnTo>
                  <a:pt x="6857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722298" y="1280159"/>
            <a:ext cx="7327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Roll</a:t>
            </a:r>
            <a:r>
              <a:rPr dirty="0" sz="1700" spc="-35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No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79899" y="1280159"/>
            <a:ext cx="4826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latin typeface="Arial MT"/>
                <a:cs typeface="Arial MT"/>
              </a:rPr>
              <a:t>Dept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79099" y="2029967"/>
            <a:ext cx="1745614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Mourish</a:t>
            </a:r>
            <a:r>
              <a:rPr dirty="0" sz="1700" spc="-4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Antony</a:t>
            </a:r>
            <a:r>
              <a:rPr dirty="0" sz="1700" spc="-45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C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169848" y="2029967"/>
            <a:ext cx="10845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24UAD201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65498" y="2029967"/>
            <a:ext cx="1131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&amp;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DS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-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79097" y="3035807"/>
            <a:ext cx="11684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Natarajan</a:t>
            </a:r>
            <a:r>
              <a:rPr dirty="0" sz="1700" spc="-8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V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69847" y="3035807"/>
            <a:ext cx="10845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24UAD205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465497" y="3035807"/>
            <a:ext cx="1131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&amp;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DS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-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79097" y="3496055"/>
            <a:ext cx="11188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Tejaashri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K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169847" y="3496055"/>
            <a:ext cx="10845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24UAD254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465497" y="3496055"/>
            <a:ext cx="1131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&amp;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DS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-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79097" y="4002023"/>
            <a:ext cx="15170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Vinu</a:t>
            </a:r>
            <a:r>
              <a:rPr dirty="0" sz="1700" spc="-4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Karthick</a:t>
            </a:r>
            <a:r>
              <a:rPr dirty="0" sz="1700" spc="-4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D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193660" y="4002023"/>
            <a:ext cx="10845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24UAD262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465497" y="4002023"/>
            <a:ext cx="1131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&amp;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DS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-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07555" y="2554223"/>
            <a:ext cx="8293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Harini</a:t>
            </a:r>
            <a:r>
              <a:rPr dirty="0" sz="1700" spc="-50">
                <a:latin typeface="Arial MT"/>
                <a:cs typeface="Arial MT"/>
              </a:rPr>
              <a:t> M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198305" y="2554223"/>
            <a:ext cx="9766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24UIT120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97180" y="2554223"/>
            <a:ext cx="2184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latin typeface="Arial MT"/>
                <a:cs typeface="Arial MT"/>
              </a:rPr>
              <a:t>IT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191" y="4538471"/>
            <a:ext cx="478536" cy="478536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949724" y="4653279"/>
            <a:ext cx="1699260" cy="31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30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5160" y="1124711"/>
            <a:ext cx="2950464" cy="29504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8675" y="2234691"/>
            <a:ext cx="23120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95" b="1">
                <a:latin typeface="Cambria"/>
                <a:cs typeface="Cambria"/>
              </a:rPr>
              <a:t>THANK</a:t>
            </a:r>
            <a:r>
              <a:rPr dirty="0" u="none" sz="2800" spc="35" b="1">
                <a:latin typeface="Cambria"/>
                <a:cs typeface="Cambria"/>
              </a:rPr>
              <a:t> </a:t>
            </a:r>
            <a:r>
              <a:rPr dirty="0" u="none" sz="2800" spc="110" b="1">
                <a:latin typeface="Cambria"/>
                <a:cs typeface="Cambria"/>
              </a:rPr>
              <a:t>YOU</a:t>
            </a:r>
            <a:r>
              <a:rPr dirty="0" u="none" sz="2800" spc="30" b="1">
                <a:latin typeface="Cambria"/>
                <a:cs typeface="Cambria"/>
              </a:rPr>
              <a:t> </a:t>
            </a:r>
            <a:r>
              <a:rPr dirty="0" u="none" sz="2800" spc="-50" b="1">
                <a:latin typeface="Cambria"/>
                <a:cs typeface="Cambria"/>
              </a:rPr>
              <a:t>!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3" y="1173479"/>
            <a:ext cx="2950464" cy="2950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2025-02-22T09:33:58Z</dcterms:created>
  <dcterms:modified xsi:type="dcterms:W3CDTF">2025-02-22T09:33:58Z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2025-02-14T00:00:00Z</vt:filetime>
  </property>
  <property fmtid="{D5CDD505-2E9C-101B-9397-08002B2CF9AE}" pid="3" name="LastSaved">
    <vt:filetime>2025-02-22T00:00:00Z</vt:filetime>
  </property>
  <property fmtid="{D5CDD505-2E9C-101B-9397-08002B2CF9AE}" pid="4" name="Producer">
    <vt:lpwstr>macOS Version 10.15.7 (Build 19H15) Quartz PDFContext</vt:lpwstr>
  </property>
</Properties>
</file>